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17A49-C780-8B42-B7F1-72A7E31AFF35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D3E2A-17FA-FB4A-83B9-44400374D01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Disadvantage for inexperienced online teachers</a:t>
            </a:r>
          </a:p>
          <a:p>
            <a:r>
              <a:rPr lang="en-US" dirty="0" smtClean="0"/>
              <a:t>Lack of clarity with hiring rubric prompts</a:t>
            </a:r>
          </a:p>
          <a:p>
            <a:r>
              <a:rPr lang="en-US" dirty="0" smtClean="0"/>
              <a:t>Researcher's subjectivity/perspective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D3E2A-17FA-FB4A-83B9-44400374D016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386FFBF7-F999-124D-92A0-D2E629178012}" type="datetimeFigureOut">
              <a:rPr lang="en-US" smtClean="0"/>
              <a:t>11/13/10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29EC4825-75B4-F04A-817C-F6D5260EF9F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1121328"/>
            <a:ext cx="7799387" cy="1337488"/>
          </a:xfrm>
        </p:spPr>
        <p:txBody>
          <a:bodyPr/>
          <a:lstStyle/>
          <a:p>
            <a:pPr algn="ctr"/>
            <a:r>
              <a:rPr lang="en-US" dirty="0" smtClean="0"/>
              <a:t>Hiring Online Teachers for Supplemental Programs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3445043"/>
            <a:ext cx="7799387" cy="137801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000" dirty="0" smtClean="0">
                <a:solidFill>
                  <a:schemeClr val="accent1"/>
                </a:solidFill>
              </a:rPr>
              <a:t>Karen Sanders, Ed.D.</a:t>
            </a:r>
          </a:p>
          <a:p>
            <a:pPr algn="ctr"/>
            <a:endParaRPr lang="en-US" sz="2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2000" dirty="0" smtClean="0">
                <a:solidFill>
                  <a:schemeClr val="accent1"/>
                </a:solidFill>
              </a:rPr>
              <a:t>Leanna Archambault, Ph.D</a:t>
            </a:r>
          </a:p>
          <a:p>
            <a:pPr algn="ctr"/>
            <a:endParaRPr lang="en-US" sz="2000" dirty="0" smtClean="0">
              <a:solidFill>
                <a:schemeClr val="accent1"/>
              </a:solidFill>
            </a:endParaRPr>
          </a:p>
          <a:p>
            <a:pPr algn="ctr"/>
            <a:r>
              <a:rPr lang="en-US" sz="2000" dirty="0" smtClean="0">
                <a:solidFill>
                  <a:schemeClr val="accent1"/>
                </a:solidFill>
              </a:rPr>
              <a:t>Arizona State University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As an administrator in a rural public school district seeking to become an online education provider, it was critical to identify effective </a:t>
            </a:r>
            <a:r>
              <a:rPr lang="en-US" dirty="0" smtClean="0"/>
              <a:t>online </a:t>
            </a:r>
            <a:r>
              <a:rPr lang="en-US" dirty="0" smtClean="0"/>
              <a:t>teachers. </a:t>
            </a:r>
            <a:r>
              <a:rPr lang="en-US" dirty="0" smtClean="0"/>
              <a:t> </a:t>
            </a:r>
          </a:p>
          <a:p>
            <a:r>
              <a:rPr lang="en-US" dirty="0" smtClean="0"/>
              <a:t>Most teachers have not received formal training/preparation for teaching online courses (Cavanaugh, Gillan, Kromrey, Hess, and Blomeyer, 2004)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Administrators </a:t>
            </a:r>
            <a:r>
              <a:rPr lang="en-US" dirty="0" smtClean="0"/>
              <a:t>and policymakers have little or no experience with online instruction or evaluating online teachers (National Education </a:t>
            </a:r>
            <a:r>
              <a:rPr lang="en-US" dirty="0" smtClean="0"/>
              <a:t>Association; </a:t>
            </a:r>
            <a:r>
              <a:rPr lang="en-US" dirty="0" smtClean="0"/>
              <a:t>Rice, 2006; Watson, 2007).</a:t>
            </a:r>
            <a:br>
              <a:rPr lang="en-US" dirty="0" smtClean="0"/>
            </a:br>
            <a:r>
              <a:rPr lang="en-US" dirty="0" smtClean="0"/>
              <a:t> 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10" y="2286000"/>
            <a:ext cx="7659390" cy="38401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The intent of the research was to </a:t>
            </a:r>
            <a:r>
              <a:rPr lang="en-US" sz="2400" dirty="0" smtClean="0"/>
              <a:t>equip administrators with a hiring rubric that could be utilized when attempting to identify effective online teachers</a:t>
            </a:r>
            <a:r>
              <a:rPr lang="en-US" sz="2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Research Question:</a:t>
            </a:r>
          </a:p>
          <a:p>
            <a:pPr lvl="1">
              <a:spcAft>
                <a:spcPts val="1200"/>
              </a:spcAft>
            </a:pPr>
            <a:r>
              <a:rPr lang="en-US" sz="2400" i="1" dirty="0" smtClean="0"/>
              <a:t>How does </a:t>
            </a:r>
            <a:r>
              <a:rPr lang="en-US" sz="2400" i="1" dirty="0" smtClean="0"/>
              <a:t>the use of a hiring rubric predict the effectiveness of online teachers in a high school setting? </a:t>
            </a:r>
            <a:endParaRPr lang="en-US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067026"/>
            <a:ext cx="7824787" cy="405913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Developed a hiring rubric based on </a:t>
            </a:r>
          </a:p>
          <a:p>
            <a:pPr lvl="2"/>
            <a:r>
              <a:rPr lang="en-US" dirty="0" smtClean="0"/>
              <a:t>Stronge </a:t>
            </a:r>
            <a:r>
              <a:rPr lang="en-US" dirty="0" smtClean="0"/>
              <a:t>and Hindman’s teacher interviewing instrument,</a:t>
            </a:r>
            <a:r>
              <a:rPr lang="en-US" dirty="0" smtClean="0"/>
              <a:t>                         </a:t>
            </a:r>
            <a:r>
              <a:rPr lang="en-US" i="1" dirty="0" smtClean="0"/>
              <a:t>The </a:t>
            </a:r>
            <a:r>
              <a:rPr lang="en-US" i="1" dirty="0" smtClean="0"/>
              <a:t>Teacher Quality Index: A Protocol for Teacher Selection</a:t>
            </a:r>
            <a:r>
              <a:rPr lang="en-US" dirty="0" smtClean="0"/>
              <a:t>,</a:t>
            </a:r>
          </a:p>
          <a:p>
            <a:pPr lvl="2"/>
            <a:r>
              <a:rPr lang="en-US" dirty="0" smtClean="0"/>
              <a:t> iNACOL’s </a:t>
            </a:r>
            <a:r>
              <a:rPr lang="en-US" i="1" dirty="0" smtClean="0"/>
              <a:t>National </a:t>
            </a:r>
            <a:r>
              <a:rPr lang="en-US" i="1" dirty="0" smtClean="0"/>
              <a:t>Standards for Quality Online Teaching</a:t>
            </a:r>
            <a:r>
              <a:rPr lang="en-US" dirty="0" smtClean="0"/>
              <a:t>, </a:t>
            </a:r>
          </a:p>
          <a:p>
            <a:pPr lvl="2"/>
            <a:r>
              <a:rPr lang="en-US" dirty="0" smtClean="0"/>
              <a:t>S</a:t>
            </a:r>
            <a:r>
              <a:rPr lang="en-US" dirty="0" smtClean="0"/>
              <a:t>pecific </a:t>
            </a:r>
            <a:r>
              <a:rPr lang="en-US" dirty="0" smtClean="0"/>
              <a:t>performance indicators from a southwestern Arizona high school district’s certified evaluation </a:t>
            </a:r>
            <a:r>
              <a:rPr lang="en-US" dirty="0" smtClean="0"/>
              <a:t>instrument</a:t>
            </a:r>
          </a:p>
          <a:p>
            <a:r>
              <a:rPr lang="en-US" dirty="0" smtClean="0"/>
              <a:t>The</a:t>
            </a:r>
            <a:r>
              <a:rPr lang="en-US" dirty="0" smtClean="0"/>
              <a:t> rubric was </a:t>
            </a:r>
            <a:r>
              <a:rPr lang="en-US" dirty="0" smtClean="0"/>
              <a:t>utilized during one-on-one interviews where participants responded to 13 </a:t>
            </a:r>
            <a:r>
              <a:rPr lang="en-US" dirty="0" smtClean="0"/>
              <a:t>prompts, categorized </a:t>
            </a:r>
            <a:r>
              <a:rPr lang="en-US" dirty="0" smtClean="0"/>
              <a:t>under five domains (global scoring), and consisted of 69 indicators (indicator scoring).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domains and indicators</a:t>
            </a:r>
            <a:r>
              <a:rPr lang="en-US" dirty="0" smtClean="0"/>
              <a:t> were </a:t>
            </a:r>
            <a:r>
              <a:rPr lang="en-US" dirty="0" smtClean="0"/>
              <a:t>aligned with, and scored using an Assessment Instrument after each participant designed and taught an online lesson to high school students.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4" y="2026497"/>
            <a:ext cx="7824787" cy="4346870"/>
          </a:xfrm>
        </p:spPr>
        <p:txBody>
          <a:bodyPr>
            <a:normAutofit/>
          </a:bodyPr>
          <a:lstStyle/>
          <a:p>
            <a:r>
              <a:rPr lang="en-US" dirty="0" smtClean="0"/>
              <a:t>Generally speaking, the correlations</a:t>
            </a:r>
            <a:r>
              <a:rPr lang="en-US" dirty="0" smtClean="0"/>
              <a:t> resulted </a:t>
            </a:r>
            <a:r>
              <a:rPr lang="en-US" dirty="0" smtClean="0"/>
              <a:t>in only a few statistically significant results. For Implementing Instruction, global scoring of the interview and the assessment of the lesson were significant, rho = .77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Additionally</a:t>
            </a:r>
            <a:r>
              <a:rPr lang="en-US" dirty="0" smtClean="0"/>
              <a:t>, for Teacher as a Person, indicator scoring of the interview and the assessment of the lesson were significant, rho = .97.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Although </a:t>
            </a:r>
            <a:r>
              <a:rPr lang="en-US" dirty="0" smtClean="0"/>
              <a:t>there were some </a:t>
            </a:r>
            <a:r>
              <a:rPr lang="en-US" dirty="0" smtClean="0"/>
              <a:t>correlations and validity coefficients </a:t>
            </a:r>
            <a:r>
              <a:rPr lang="en-US" dirty="0" smtClean="0"/>
              <a:t>that were significant; the vast majority of the validity coefficients failed to support the outcome that scores for</a:t>
            </a:r>
            <a:r>
              <a:rPr lang="en-US" dirty="0" smtClean="0"/>
              <a:t> the interview </a:t>
            </a:r>
            <a:r>
              <a:rPr lang="en-US" dirty="0" smtClean="0"/>
              <a:t>would be predictive of scores on the assessment of </a:t>
            </a:r>
            <a:r>
              <a:rPr lang="en-US" dirty="0" smtClean="0"/>
              <a:t>lesson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4104217"/>
          </a:xfrm>
        </p:spPr>
        <p:txBody>
          <a:bodyPr>
            <a:noAutofit/>
          </a:bodyPr>
          <a:lstStyle/>
          <a:p>
            <a:r>
              <a:rPr lang="en-US" sz="1700" dirty="0" smtClean="0"/>
              <a:t>Need for better instrument to be developed that is more powerful, adding to its reliability, and tailored to a diverse audience</a:t>
            </a:r>
            <a:r>
              <a:rPr lang="en-US" sz="1700" dirty="0" smtClean="0"/>
              <a:t>.</a:t>
            </a:r>
          </a:p>
          <a:p>
            <a:r>
              <a:rPr lang="en-US" sz="1700" dirty="0" smtClean="0"/>
              <a:t>Instrument </a:t>
            </a:r>
            <a:r>
              <a:rPr lang="en-US" sz="1700" dirty="0" smtClean="0"/>
              <a:t>should address qualities and performance that are relative to specific areas of </a:t>
            </a:r>
            <a:r>
              <a:rPr lang="en-US" sz="1700" dirty="0" smtClean="0"/>
              <a:t>teaching.</a:t>
            </a:r>
            <a:endParaRPr lang="en-US" sz="1700" dirty="0" smtClean="0"/>
          </a:p>
          <a:p>
            <a:r>
              <a:rPr lang="en-US" sz="1700" dirty="0" smtClean="0"/>
              <a:t>During </a:t>
            </a:r>
            <a:r>
              <a:rPr lang="en-US" sz="1700" dirty="0" smtClean="0"/>
              <a:t>development stage of the revised instrument, the intended audience should be kept at forefront</a:t>
            </a:r>
            <a:r>
              <a:rPr lang="en-US" sz="1700" dirty="0" smtClean="0"/>
              <a:t>.</a:t>
            </a:r>
          </a:p>
          <a:p>
            <a:r>
              <a:rPr lang="en-US" sz="1700" dirty="0" smtClean="0"/>
              <a:t>Defining </a:t>
            </a:r>
            <a:r>
              <a:rPr lang="en-US" sz="1700" dirty="0" smtClean="0"/>
              <a:t>whether experienced and/or inexperienced </a:t>
            </a:r>
            <a:r>
              <a:rPr lang="en-US" sz="1700" dirty="0" smtClean="0"/>
              <a:t>teachers </a:t>
            </a:r>
            <a:r>
              <a:rPr lang="en-US" sz="1700" dirty="0" smtClean="0"/>
              <a:t>are invited to apply for online teaching positions needs to be </a:t>
            </a:r>
            <a:r>
              <a:rPr lang="en-US" sz="1700" dirty="0" smtClean="0"/>
              <a:t>considered.</a:t>
            </a:r>
            <a:endParaRPr lang="en-US" sz="1700" dirty="0" smtClean="0"/>
          </a:p>
          <a:p>
            <a:r>
              <a:rPr lang="en-US" sz="1700" dirty="0" smtClean="0"/>
              <a:t>How </a:t>
            </a:r>
            <a:r>
              <a:rPr lang="en-US" sz="1700" dirty="0" smtClean="0"/>
              <a:t>one troubleshoots the unexpected is significant when completing procedures in a study</a:t>
            </a:r>
            <a:r>
              <a:rPr lang="en-US" sz="1700" dirty="0" smtClean="0"/>
              <a:t>.</a:t>
            </a:r>
          </a:p>
          <a:p>
            <a:r>
              <a:rPr lang="en-US" sz="1700" dirty="0" smtClean="0"/>
              <a:t>Realization </a:t>
            </a:r>
            <a:r>
              <a:rPr lang="en-US" sz="1700" dirty="0" smtClean="0"/>
              <a:t>that data may very well contradict that which was anticipated. </a:t>
            </a:r>
            <a:endParaRPr lang="en-US" sz="1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95</TotalTime>
  <Words>494</Words>
  <Application>Microsoft Macintosh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Codex</vt:lpstr>
      <vt:lpstr>Hiring Online Teachers for Supplemental Programs</vt:lpstr>
      <vt:lpstr>Background </vt:lpstr>
      <vt:lpstr>Purpose</vt:lpstr>
      <vt:lpstr>Methods</vt:lpstr>
      <vt:lpstr>Findings</vt:lpstr>
      <vt:lpstr>Lessons Learned </vt:lpstr>
    </vt:vector>
  </TitlesOfParts>
  <Company>UNLV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Hiring Online Teachers for Supplemental Programs</dc:title>
  <dc:creator>Leanna Archambault</dc:creator>
  <cp:lastModifiedBy>Leanna Archambault</cp:lastModifiedBy>
  <cp:revision>2</cp:revision>
  <dcterms:created xsi:type="dcterms:W3CDTF">2010-11-14T05:28:45Z</dcterms:created>
  <dcterms:modified xsi:type="dcterms:W3CDTF">2010-11-14T07:04:37Z</dcterms:modified>
</cp:coreProperties>
</file>